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63" r:id="rId2"/>
    <p:sldId id="259" r:id="rId3"/>
    <p:sldId id="264" r:id="rId4"/>
    <p:sldId id="265" r:id="rId5"/>
    <p:sldId id="267" r:id="rId6"/>
    <p:sldId id="266" r:id="rId7"/>
    <p:sldId id="262" r:id="rId8"/>
    <p:sldId id="274" r:id="rId9"/>
    <p:sldId id="269" r:id="rId10"/>
    <p:sldId id="270" r:id="rId11"/>
    <p:sldId id="271" r:id="rId12"/>
    <p:sldId id="272" r:id="rId13"/>
    <p:sldId id="273" r:id="rId14"/>
    <p:sldId id="27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9F3"/>
    <a:srgbClr val="C61471"/>
    <a:srgbClr val="AD3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3237B-41A0-4248-9BB2-BF14D2CE277E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98963-D3A9-4673-9765-6CA75B78EA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2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4E8C-6294-7C40-0770-D25D99C44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56605-549F-20CC-642C-F37EA39B6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68C5A-3402-C305-3417-77077D90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5E58-E8FD-4E6D-93A4-9792EF7E3E97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B3339-FA39-6601-4D46-54066E1F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356DE-D823-45BC-3A6A-3672963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6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5E169-A43A-56AB-AAF7-0221F01A6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ADA90-83D2-E008-0791-2C2BFE804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4FC38-736F-ECFC-5805-20C648B3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FE67-C524-4299-8DA8-CDBEEBC22916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6BC0C-BFB7-8F6C-CFB5-07D6C28D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88D24-6CA9-6A88-3D34-35F9B1E5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2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8DFBA-0075-41D8-BA01-513BBD9FE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7DC27-5E93-38B5-0E92-B57D71D81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2FBDE-D6D5-32AB-ECF4-1C6263C0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16E44-4782-47C5-B15F-1E80AD1E7209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947E1-36D2-5D43-FD30-A82055EA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0778E-F394-92E9-B37D-7369A982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8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6745-7760-1D51-786D-F3928176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4D720-6DFE-3493-45AC-4A4634130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7D947-A61A-0862-EE52-67200251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AD38-20B9-4A2A-B1FC-2C3C76B21990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416E4-65B3-2514-A0D8-986935028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1C778-07E2-5D7D-9A4B-8F66E180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79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7BBC-C673-A912-D090-703BB17F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CA8BF-32DD-E412-4909-02723A147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AEE19-038E-3028-894B-371B3DC2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92D1B-62C0-43F6-AC3A-2D1463866D06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5C146-6EAC-AE02-476E-E7343407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2DD8E-336D-A385-BF83-9EBA426C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06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F5BE-85D3-548A-51D9-4939AC3E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3E0B-25A3-9020-1C9D-B3A26CFD0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231B8-8066-2B79-FACF-44EF04CFF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779E0-E88D-22A8-46F1-5A108260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6896-FCFC-4F91-80F2-FF92793BD66C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0287A-0054-9FD5-4162-5EC208AA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C06F7-FBC0-57E6-10CB-9BFDA670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90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8B67-4644-1113-5C1D-9E0BD48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ED674-A094-F157-290C-1924E097A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B9AA0-AFFC-5B0B-EB23-512B54F61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8F766-4F21-E60C-DA13-FB7843F41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CC29B-CEAE-6C23-3A3D-94B380E36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BB74C-9C92-CA7C-EC19-436DD6F3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352-3734-48C9-9AFE-912E6C34AEE5}" type="datetime1">
              <a:rPr lang="cs-CZ" smtClean="0"/>
              <a:t>10.12.2025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C7F22-DE97-BF30-A397-1EB17526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34461-1F07-7909-E247-361EA1D1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85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DE88-34F4-E926-7CD1-1A18A7EB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F7B98-B7C2-D300-F524-41B175699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CDCB-8E10-4DF4-BF83-6897FFF5172A}" type="datetime1">
              <a:rPr lang="cs-CZ" smtClean="0"/>
              <a:t>10.12.2025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51DB5-A621-C94F-3D18-4747C53C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C8C51-D24F-7A8C-2B0A-9848E6E3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1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3A2BD-9081-8FC4-2BD5-DB5D9EE8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61CE-877F-421D-B8A1-3B4F4BDF27AC}" type="datetime1">
              <a:rPr lang="cs-CZ" smtClean="0"/>
              <a:t>10.12.2025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AF7ED-A149-92D6-B43E-91922D36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452D3-79E8-7EC1-DBD6-A865E2F1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4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17FA-9A5B-C11A-4AC6-C00B6AF3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0684D-40A4-BB13-28A2-8F0FF0F30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636B4-388C-14C7-E654-2A484A107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61A81-665A-808B-F432-A2E0A9BA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A7D4-7D1A-4C7A-92E0-6DFF9B27B10C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3D208-870B-8810-ACD9-5C29870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5BA85-6129-2694-65E9-FDE44992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05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3444-6208-3D9C-C6AD-D4AE4A82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17BFA-94EE-CA84-04B6-0B2B96392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E13B8-4356-9EC5-32A0-586F4CD37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55FF3-6B09-3727-C92F-B5BC3D18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517C-D6B8-4252-BC66-5DD569B9A900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F20A4-9F7E-731A-21F3-B6790589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6ED42-53BE-264E-9DFD-9D59E8E0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94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79E40-3D3E-AB2B-FB2E-01D6C82E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DCBB8-6AD5-B39A-56F8-5BB35970B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88027-D015-0F2B-4923-021885387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422291-3D46-4323-B673-86CDD81A9BC3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4C7BF-EE63-4563-7D62-AB562AAC2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9D33-327D-8C8F-D724-EC33F5AF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FA5ED-751E-446D-B3E9-4586B6F7F1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6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text&#10;&#10;AI-generated content may be incorrect.">
            <a:extLst>
              <a:ext uri="{FF2B5EF4-FFF2-40B4-BE49-F238E27FC236}">
                <a16:creationId xmlns:a16="http://schemas.microsoft.com/office/drawing/2014/main" id="{4E543CDF-6AE2-BD4E-6E4B-C0FA7C614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14" y="1312601"/>
            <a:ext cx="9968263" cy="37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B1D35E-1611-09A4-DEAE-8891C1DEC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568C05-92D2-60C8-F10D-9811F5547D27}"/>
              </a:ext>
            </a:extLst>
          </p:cNvPr>
          <p:cNvSpPr txBox="1"/>
          <p:nvPr/>
        </p:nvSpPr>
        <p:spPr>
          <a:xfrm>
            <a:off x="617196" y="1071931"/>
            <a:ext cx="3953811" cy="32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rgbClr val="C00000"/>
                </a:solidFill>
                <a:latin typeface="Aptos Black" panose="020B0004020202020204" pitchFamily="34" charset="0"/>
              </a:rPr>
              <a:t>PLODNOST PODLE PARITY</a:t>
            </a:r>
            <a:endParaRPr lang="en-US" sz="2000" b="1" dirty="0">
              <a:solidFill>
                <a:srgbClr val="C00000"/>
              </a:solidFill>
              <a:latin typeface="Aptos Black" panose="020B0004020202020204" pitchFamily="34" charset="0"/>
            </a:endParaRP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Zobrazuje počet prasnic a narozených selat podle parity 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Údaje jsou výjadřeny grafem i v tabulce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V tabulce je možné poklikem na číslo zobrazit detail všech prasnic</a:t>
            </a:r>
            <a:endParaRPr lang="en-US" sz="1700" dirty="0"/>
          </a:p>
          <a:p>
            <a:pPr>
              <a:lnSpc>
                <a:spcPts val="2300"/>
              </a:lnSpc>
            </a:pPr>
            <a:endParaRPr lang="cs-CZ" sz="2000" dirty="0">
              <a:latin typeface="Aptos Black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32DDDF-3D00-D2F0-9E8A-AB1C8768B6EA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8A0D533C-86E0-F3EE-AE5A-5426699CE764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3D9A9865-B77F-A39D-7479-8CAC1CF5B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39004-A131-3E86-CB1B-6FE1F20F14DC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FE709-8F39-7178-19E0-F12D64A5B20B}"/>
              </a:ext>
            </a:extLst>
          </p:cNvPr>
          <p:cNvSpPr txBox="1"/>
          <p:nvPr/>
        </p:nvSpPr>
        <p:spPr>
          <a:xfrm>
            <a:off x="576855" y="344603"/>
            <a:ext cx="3692036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Ukázky výstupních sestav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5F7DB-EA49-CA3D-ABFD-8C489477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271" y="1071931"/>
            <a:ext cx="6258533" cy="39407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039516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66287-712D-E2C2-938F-F71061FF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C632CA-E92D-4E9D-8AB2-B658588A600E}"/>
              </a:ext>
            </a:extLst>
          </p:cNvPr>
          <p:cNvSpPr txBox="1"/>
          <p:nvPr/>
        </p:nvSpPr>
        <p:spPr>
          <a:xfrm>
            <a:off x="617196" y="1071931"/>
            <a:ext cx="3953811" cy="245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fontAlgn="auto">
              <a:spcAft>
                <a:spcPts val="0"/>
              </a:spcAft>
              <a:defRPr/>
            </a:pPr>
            <a:r>
              <a:rPr lang="cs-CZ" sz="2000" dirty="0">
                <a:solidFill>
                  <a:srgbClr val="C00000"/>
                </a:solidFill>
                <a:latin typeface="Aptos Black" panose="020B0004020202020204" pitchFamily="34" charset="0"/>
              </a:rPr>
              <a:t>INTERVAL PŘEBÍHÁNÍ</a:t>
            </a:r>
            <a:endParaRPr lang="en-US" sz="2000" dirty="0">
              <a:solidFill>
                <a:srgbClr val="C00000"/>
              </a:solidFill>
              <a:latin typeface="Aptos Black" panose="020B0004020202020204" pitchFamily="34" charset="0"/>
            </a:endParaRP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Možnost seskupit prasnice do intervalů přebíhání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Rozčlenit interval podle parity, linie, techniků atp.</a:t>
            </a:r>
          </a:p>
          <a:p>
            <a:pPr>
              <a:lnSpc>
                <a:spcPts val="2300"/>
              </a:lnSpc>
            </a:pPr>
            <a:endParaRPr lang="cs-CZ" sz="2000" dirty="0">
              <a:latin typeface="Aptos Black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94FFA-F11F-6BD1-F62D-42B395C91C36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788BA52-AA04-9F7C-BA7C-7629F8E69B2B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526D0480-E193-5EEA-095C-84E16734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FC24A9-212F-91E4-6E8C-087A5254783F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4CECE-404F-BA8C-16F5-734AF2050866}"/>
              </a:ext>
            </a:extLst>
          </p:cNvPr>
          <p:cNvSpPr txBox="1"/>
          <p:nvPr/>
        </p:nvSpPr>
        <p:spPr>
          <a:xfrm>
            <a:off x="576855" y="344603"/>
            <a:ext cx="3692036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Ukázky výstupních sestav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0DDC2-A2DA-FD00-BF98-60A2FE68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980" y="1117650"/>
            <a:ext cx="5487824" cy="48356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015033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1725E5-7F89-1EB5-1267-03A7CB195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C2F7FD-C8DC-319C-7F4A-676667D9CCB0}"/>
              </a:ext>
            </a:extLst>
          </p:cNvPr>
          <p:cNvSpPr txBox="1"/>
          <p:nvPr/>
        </p:nvSpPr>
        <p:spPr>
          <a:xfrm>
            <a:off x="617196" y="1071931"/>
            <a:ext cx="4459069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fontAlgn="auto">
              <a:spcAft>
                <a:spcPts val="0"/>
              </a:spcAft>
              <a:defRPr/>
            </a:pPr>
            <a:r>
              <a:rPr lang="cs-CZ" sz="2000" dirty="0">
                <a:solidFill>
                  <a:srgbClr val="C00000"/>
                </a:solidFill>
                <a:latin typeface="Aptos Black" panose="020B0004020202020204" pitchFamily="34" charset="0"/>
              </a:rPr>
              <a:t>TISK KARTY PRASNICE</a:t>
            </a:r>
            <a:endParaRPr lang="en-US" sz="2000" dirty="0">
              <a:solidFill>
                <a:srgbClr val="C00000"/>
              </a:solidFill>
              <a:latin typeface="Aptos Black" panose="020B0004020202020204" pitchFamily="34" charset="0"/>
            </a:endParaRP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Možnost definovat svoji kartu prasnice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Výběr z několik předefinovaných typů karet</a:t>
            </a:r>
          </a:p>
          <a:p>
            <a:pPr>
              <a:lnSpc>
                <a:spcPts val="2300"/>
              </a:lnSpc>
            </a:pPr>
            <a:endParaRPr lang="cs-CZ" sz="2000" dirty="0">
              <a:latin typeface="Aptos Black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6A0381-2238-AEDE-C7D1-A230787E5186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C7DB1934-03B8-1D31-1F47-A7044445A762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9D1DDF62-730F-4F82-714D-2F636A3D6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405FC1-4A92-BE03-EF47-E9CD3AE87256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E93C3-3670-2485-7DFE-224BB5FC33E4}"/>
              </a:ext>
            </a:extLst>
          </p:cNvPr>
          <p:cNvSpPr txBox="1"/>
          <p:nvPr/>
        </p:nvSpPr>
        <p:spPr>
          <a:xfrm>
            <a:off x="576855" y="344603"/>
            <a:ext cx="3692036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Ukázky výstupních sestav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77B4F-FEFB-9A25-358B-2BCCB92A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860" y="1071931"/>
            <a:ext cx="5132628" cy="48164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882366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28014-8B29-2096-F539-C92E1CD8B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140FEB-D3B1-1CD0-7EBB-C00C152E2BF6}"/>
              </a:ext>
            </a:extLst>
          </p:cNvPr>
          <p:cNvSpPr txBox="1"/>
          <p:nvPr/>
        </p:nvSpPr>
        <p:spPr>
          <a:xfrm>
            <a:off x="617196" y="1071931"/>
            <a:ext cx="4667498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fontAlgn="auto">
              <a:spcAft>
                <a:spcPts val="0"/>
              </a:spcAft>
              <a:defRPr/>
            </a:pPr>
            <a:r>
              <a:rPr lang="cs-CZ" sz="2000" dirty="0">
                <a:solidFill>
                  <a:srgbClr val="C00000"/>
                </a:solidFill>
                <a:latin typeface="Aptos Black" panose="020B0004020202020204" pitchFamily="34" charset="0"/>
              </a:rPr>
              <a:t>ZAPUŠTĚNÍ VSTUPNÍ FORMULÁŘ </a:t>
            </a:r>
            <a:endParaRPr lang="en-US" sz="2000" dirty="0">
              <a:solidFill>
                <a:srgbClr val="C00000"/>
              </a:solidFill>
              <a:latin typeface="Aptos Black" panose="020B0004020202020204" pitchFamily="34" charset="0"/>
            </a:endParaRP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V levém sloupci se nabízejí zvířata, které jsou ve statusu vhodném pro zapuštění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Prostřední sloupec obsahuje vstupní pole pro zadání informací o samotném zapuštění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Pravý horní sloupec obsahuje informace o vybrané prasnici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V pravém dolním sloupcí je seznam posledně zadaných událostí</a:t>
            </a:r>
          </a:p>
          <a:p>
            <a:pPr>
              <a:lnSpc>
                <a:spcPts val="2300"/>
              </a:lnSpc>
            </a:pPr>
            <a:endParaRPr lang="cs-CZ" sz="2000" dirty="0">
              <a:latin typeface="Aptos Black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A62BF-4CBB-BD9F-281E-CF9DA677A771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75E35D9F-302C-2D7B-DCA1-677C42D499FC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87B2512D-5913-848C-86F5-84317C52C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05799D-6B6C-ECDB-05BA-023DAA044E73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62255-17B4-1C80-615A-3E8989A7AEC3}"/>
              </a:ext>
            </a:extLst>
          </p:cNvPr>
          <p:cNvSpPr txBox="1"/>
          <p:nvPr/>
        </p:nvSpPr>
        <p:spPr>
          <a:xfrm>
            <a:off x="576855" y="344603"/>
            <a:ext cx="3692036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Ukázky výstupních sestav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CD89F-C590-8D72-C9C2-F22DA5C93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643" y="1071931"/>
            <a:ext cx="6063704" cy="36278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368876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9F0F5-7A34-F647-B739-991211C7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8E07FF7-5159-1999-F2D6-BA471C58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973" y="1281675"/>
            <a:ext cx="4048716" cy="2689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1747E3-C461-A63B-DB83-00E59DDEF7CA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40B274FB-20A6-3FBD-A021-F49F418C999D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B1A89F88-9436-DCAE-1CE6-A283532B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AA60C-7ADE-3B9B-329B-CB3FBB6F2F4C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15EC0-B7CB-6033-97B6-64EAAF3EBC48}"/>
              </a:ext>
            </a:extLst>
          </p:cNvPr>
          <p:cNvSpPr txBox="1"/>
          <p:nvPr/>
        </p:nvSpPr>
        <p:spPr>
          <a:xfrm>
            <a:off x="576855" y="344603"/>
            <a:ext cx="3098477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Spolu dokážeme více</a:t>
            </a:r>
          </a:p>
        </p:txBody>
      </p:sp>
      <p:pic>
        <p:nvPicPr>
          <p:cNvPr id="3" name="Picture 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19548CAD-1DC5-32F2-EAAC-683B9807D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1" y="1379368"/>
            <a:ext cx="3095833" cy="2321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erson standing in a pig farm&#10;&#10;AI-generated content may be incorrect.">
            <a:extLst>
              <a:ext uri="{FF2B5EF4-FFF2-40B4-BE49-F238E27FC236}">
                <a16:creationId xmlns:a16="http://schemas.microsoft.com/office/drawing/2014/main" id="{B01C62D4-AEF7-CF68-0E64-8673CAA46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43" y="3520181"/>
            <a:ext cx="4520260" cy="2379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9E40C-26FD-B878-3541-18722F227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996" y="2155370"/>
            <a:ext cx="4151994" cy="219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182DA9-32AC-A10E-3B8D-E3F3CA58C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6" y="3704696"/>
            <a:ext cx="3886512" cy="251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2496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E69DF-D12A-0870-F21B-8A092BB3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2F63CC-E0D7-72DD-D662-C8042BD8F670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1D332-6A96-4727-2371-FFBD6E0ADBD6}"/>
              </a:ext>
            </a:extLst>
          </p:cNvPr>
          <p:cNvSpPr/>
          <p:nvPr/>
        </p:nvSpPr>
        <p:spPr>
          <a:xfrm>
            <a:off x="4608145" y="2529499"/>
            <a:ext cx="6480313" cy="1853618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F77E7-CEDF-3DD8-1B71-D87DDF92B353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FB226-33BB-8E8F-05E4-8BF8987C6A6B}"/>
              </a:ext>
            </a:extLst>
          </p:cNvPr>
          <p:cNvSpPr txBox="1"/>
          <p:nvPr/>
        </p:nvSpPr>
        <p:spPr>
          <a:xfrm>
            <a:off x="4557020" y="1560745"/>
            <a:ext cx="6135013" cy="1277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700" dirty="0"/>
              <a:t>PROVĚŘENO V PRAXI</a:t>
            </a:r>
            <a:br>
              <a:rPr lang="en-US" sz="4000" dirty="0">
                <a:solidFill>
                  <a:srgbClr val="AD3248"/>
                </a:solidFill>
                <a:latin typeface="Aptos Black" panose="020F0502020204030204" pitchFamily="34" charset="0"/>
              </a:rPr>
            </a:br>
            <a:r>
              <a:rPr lang="cs-CZ" sz="4000" dirty="0">
                <a:solidFill>
                  <a:srgbClr val="AD3248"/>
                </a:solidFill>
                <a:latin typeface="Aptos Black" panose="020F0502020204030204" pitchFamily="34" charset="0"/>
              </a:rPr>
              <a:t>JEDNIČKA NA TRHU V ČR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DD5D5-DEE5-EEEC-5080-FD30B31142CA}"/>
              </a:ext>
            </a:extLst>
          </p:cNvPr>
          <p:cNvSpPr txBox="1"/>
          <p:nvPr/>
        </p:nvSpPr>
        <p:spPr>
          <a:xfrm>
            <a:off x="4810239" y="2848307"/>
            <a:ext cx="6189455" cy="12588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ptos Black" panose="020B0004020202020204" pitchFamily="34" charset="0"/>
              </a:rPr>
              <a:t>nejrozšířenější aplikace pro </a:t>
            </a:r>
            <a:r>
              <a:rPr lang="en-US" dirty="0">
                <a:latin typeface="Aptos Black" panose="020B0004020202020204" pitchFamily="34" charset="0"/>
              </a:rPr>
              <a:t>evidence </a:t>
            </a:r>
            <a:r>
              <a:rPr lang="cs-CZ" dirty="0">
                <a:latin typeface="Aptos Black" panose="020B0004020202020204" pitchFamily="34" charset="0"/>
              </a:rPr>
              <a:t>prasnic v ČR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využíván na desítkách farem v ČR a v zahraničí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V ČR eviduje více než  </a:t>
            </a:r>
            <a:r>
              <a:rPr lang="cs-CZ" b="1" dirty="0">
                <a:latin typeface="Aptos Black" panose="020B0004020202020204" pitchFamily="34" charset="0"/>
              </a:rPr>
              <a:t>30 000 prasnic 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na trhu od roku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B75CA0-F5D4-B35F-5E38-E646DDC22FEF}"/>
              </a:ext>
            </a:extLst>
          </p:cNvPr>
          <p:cNvSpPr txBox="1"/>
          <p:nvPr/>
        </p:nvSpPr>
        <p:spPr>
          <a:xfrm>
            <a:off x="462229" y="1629698"/>
            <a:ext cx="3698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AD3248"/>
                </a:solidFill>
                <a:latin typeface="Berlin Sans FB Demi" panose="020E0802020502020306" pitchFamily="34" charset="0"/>
              </a:rPr>
              <a:t>#</a:t>
            </a:r>
            <a:r>
              <a:rPr lang="cs-CZ" sz="20000" dirty="0">
                <a:solidFill>
                  <a:srgbClr val="AD3248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ED6D85E0-757E-6437-7B43-B2C1BD36EB76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A black and pink logo&#10;&#10;AI-generated content may be incorrect.">
            <a:extLst>
              <a:ext uri="{FF2B5EF4-FFF2-40B4-BE49-F238E27FC236}">
                <a16:creationId xmlns:a16="http://schemas.microsoft.com/office/drawing/2014/main" id="{E28812D2-B27D-AC1B-FF0E-69C87A60A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183CDE-E4CA-B922-4685-A48047830459}"/>
              </a:ext>
            </a:extLst>
          </p:cNvPr>
          <p:cNvSpPr txBox="1"/>
          <p:nvPr/>
        </p:nvSpPr>
        <p:spPr>
          <a:xfrm>
            <a:off x="576855" y="394822"/>
            <a:ext cx="235314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ptos Black" panose="020B0004020202020204" pitchFamily="34" charset="0"/>
                <a:cs typeface="Aharoni" panose="02010803020104030203" pitchFamily="2" charset="-79"/>
              </a:rPr>
              <a:t>Klíčové vlastnosti</a:t>
            </a:r>
          </a:p>
        </p:txBody>
      </p:sp>
    </p:spTree>
    <p:extLst>
      <p:ext uri="{BB962C8B-B14F-4D97-AF65-F5344CB8AC3E}">
        <p14:creationId xmlns:p14="http://schemas.microsoft.com/office/powerpoint/2010/main" val="407372841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6159E-B159-AE11-9DA3-31ADA62F4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750DF-2BCC-92B9-47F6-ABAA65E29261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6795D-7BC2-191E-0D90-F7CF6E088E2E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F5EF6660-59F5-FB38-E06C-348DF16BD8B1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A black and pink logo&#10;&#10;AI-generated content may be incorrect.">
            <a:extLst>
              <a:ext uri="{FF2B5EF4-FFF2-40B4-BE49-F238E27FC236}">
                <a16:creationId xmlns:a16="http://schemas.microsoft.com/office/drawing/2014/main" id="{FD8A5068-776C-8C26-60D0-76B2451D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FD9ED9-B95D-FFDB-6F2B-E8DD5C88FFC5}"/>
              </a:ext>
            </a:extLst>
          </p:cNvPr>
          <p:cNvSpPr txBox="1"/>
          <p:nvPr/>
        </p:nvSpPr>
        <p:spPr>
          <a:xfrm>
            <a:off x="576855" y="344603"/>
            <a:ext cx="2587183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Klíčové vlastnosti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AF705-E4C6-CAAF-5D5F-45D2BA00A55B}"/>
              </a:ext>
            </a:extLst>
          </p:cNvPr>
          <p:cNvSpPr/>
          <p:nvPr/>
        </p:nvSpPr>
        <p:spPr>
          <a:xfrm>
            <a:off x="728870" y="2284620"/>
            <a:ext cx="6480313" cy="2042216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9A7C5-549E-9392-0B4A-460F575E86F0}"/>
              </a:ext>
            </a:extLst>
          </p:cNvPr>
          <p:cNvSpPr txBox="1"/>
          <p:nvPr/>
        </p:nvSpPr>
        <p:spPr>
          <a:xfrm>
            <a:off x="589170" y="1443612"/>
            <a:ext cx="5675849" cy="1277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700" dirty="0"/>
              <a:t>INTUITIVNÍ OVLÁDÁNÍ</a:t>
            </a:r>
            <a:br>
              <a:rPr lang="en-US" sz="4000" dirty="0">
                <a:solidFill>
                  <a:srgbClr val="AD3248"/>
                </a:solidFill>
                <a:latin typeface="Aptos Black" panose="020F0502020204030204" pitchFamily="34" charset="0"/>
              </a:rPr>
            </a:br>
            <a:r>
              <a:rPr lang="cs-CZ" sz="4000" dirty="0">
                <a:solidFill>
                  <a:srgbClr val="AD3248"/>
                </a:solidFill>
                <a:latin typeface="Aptos Black" panose="020F0502020204030204" pitchFamily="34" charset="0"/>
              </a:rPr>
              <a:t>CENOVÁ DOSTUPNOST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7909E-BD4C-4BFD-3832-A2EED7DF8258}"/>
              </a:ext>
            </a:extLst>
          </p:cNvPr>
          <p:cNvSpPr txBox="1"/>
          <p:nvPr/>
        </p:nvSpPr>
        <p:spPr>
          <a:xfrm>
            <a:off x="861390" y="2720885"/>
            <a:ext cx="6142384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aplikace vyniká hlavně při srovnání</a:t>
            </a:r>
            <a:r>
              <a:rPr lang="cs-CZ" dirty="0">
                <a:latin typeface="Aptos" panose="020B0004020202020204" pitchFamily="34" charset="0"/>
              </a:rPr>
              <a:t> </a:t>
            </a:r>
            <a:r>
              <a:rPr lang="cs-CZ" b="1" dirty="0">
                <a:latin typeface="Aptos Black" panose="020B0004020202020204" pitchFamily="34" charset="0"/>
              </a:rPr>
              <a:t>poměru cena a výkon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intuitivní ovládání, minimalizuje čas a náklady na obsluhu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webová aplikace, odpadá instalace, údržba, zálohování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přístup odkudkoliv, z libovolných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3D668E8-1DD3-3D8A-21B5-5D47B1C2B0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8051" y="1218004"/>
            <a:ext cx="3933619" cy="39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09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2CB35-7CDF-8EB1-74A9-CD04E468C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7217C7-FC55-3C5C-5AE5-448A0AA268F6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099CB-4824-1C25-DAC3-9EBEFEC5985F}"/>
              </a:ext>
            </a:extLst>
          </p:cNvPr>
          <p:cNvSpPr/>
          <p:nvPr/>
        </p:nvSpPr>
        <p:spPr>
          <a:xfrm>
            <a:off x="4608145" y="2529499"/>
            <a:ext cx="6480313" cy="1853618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C7557-4487-51C4-3D75-53285A8085A4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5DCC3-D666-0F17-4997-C60BE1864874}"/>
              </a:ext>
            </a:extLst>
          </p:cNvPr>
          <p:cNvSpPr txBox="1"/>
          <p:nvPr/>
        </p:nvSpPr>
        <p:spPr>
          <a:xfrm>
            <a:off x="4557020" y="1560745"/>
            <a:ext cx="2858796" cy="123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700" dirty="0"/>
              <a:t>PICTraq</a:t>
            </a:r>
          </a:p>
          <a:p>
            <a:r>
              <a:rPr lang="cs-CZ" sz="3700" dirty="0">
                <a:solidFill>
                  <a:srgbClr val="AD3248"/>
                </a:solidFill>
                <a:latin typeface="Aptos Black" panose="020F0502020204030204" pitchFamily="34" charset="0"/>
              </a:rPr>
              <a:t>INTEGRACE </a:t>
            </a:r>
            <a:endParaRPr lang="cs-CZ" sz="4000" dirty="0">
              <a:solidFill>
                <a:srgbClr val="AD3248"/>
              </a:solidFill>
              <a:latin typeface="Aptos Black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6705C-9641-7A9C-F590-322937445A5C}"/>
              </a:ext>
            </a:extLst>
          </p:cNvPr>
          <p:cNvSpPr txBox="1"/>
          <p:nvPr/>
        </p:nvSpPr>
        <p:spPr>
          <a:xfrm>
            <a:off x="4810239" y="2859985"/>
            <a:ext cx="5759149" cy="967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/>
              <a:t>Chovatelé, využívájí PIC genetiku ocení </a:t>
            </a:r>
            <a:r>
              <a:rPr lang="cs-CZ" b="1" dirty="0">
                <a:latin typeface="Aptos Black" panose="020B0004020202020204" pitchFamily="34" charset="0"/>
              </a:rPr>
              <a:t>integraci </a:t>
            </a:r>
            <a:br>
              <a:rPr lang="cs-CZ" b="1" dirty="0">
                <a:latin typeface="Aptos Black" panose="020B0004020202020204" pitchFamily="34" charset="0"/>
              </a:rPr>
            </a:br>
            <a:r>
              <a:rPr lang="cs-CZ" b="1" dirty="0">
                <a:latin typeface="Aptos Black" panose="020B0004020202020204" pitchFamily="34" charset="0"/>
              </a:rPr>
              <a:t>s genetickým programem PICTraq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Přenos dat mezi PicTraq a PigMonitor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46564B48-0597-2A04-C7FF-02B0E6FF8F7A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A black and pink logo&#10;&#10;AI-generated content may be incorrect.">
            <a:extLst>
              <a:ext uri="{FF2B5EF4-FFF2-40B4-BE49-F238E27FC236}">
                <a16:creationId xmlns:a16="http://schemas.microsoft.com/office/drawing/2014/main" id="{59F6CC8E-E0A1-F6D2-C7F0-74A7C5BA0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2423F-4D54-85B2-A869-3007C0CBBE70}"/>
              </a:ext>
            </a:extLst>
          </p:cNvPr>
          <p:cNvSpPr txBox="1"/>
          <p:nvPr/>
        </p:nvSpPr>
        <p:spPr>
          <a:xfrm>
            <a:off x="576855" y="344603"/>
            <a:ext cx="2587183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Klíčové vlastnosti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0B7710-58F0-C203-B1C9-FAA27BF6D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72" y="1352777"/>
            <a:ext cx="3614482" cy="36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320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CD22-99DA-9D4E-3AC0-5DB2DB8F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A8DC12-1BE5-A18D-7CC1-9F9BC94F59DA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D9709-55C1-5F8A-89E6-059A50EFD01F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5D74814-2658-9778-ACC3-6029406438AD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A black and pink logo&#10;&#10;AI-generated content may be incorrect.">
            <a:extLst>
              <a:ext uri="{FF2B5EF4-FFF2-40B4-BE49-F238E27FC236}">
                <a16:creationId xmlns:a16="http://schemas.microsoft.com/office/drawing/2014/main" id="{E483A80D-8F92-42F2-622B-91494F75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F67F7-69DA-CBEA-6F98-67785FC517D0}"/>
              </a:ext>
            </a:extLst>
          </p:cNvPr>
          <p:cNvSpPr txBox="1"/>
          <p:nvPr/>
        </p:nvSpPr>
        <p:spPr>
          <a:xfrm>
            <a:off x="576855" y="344603"/>
            <a:ext cx="2587183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Klíčové vlastnosti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C30CE-F8DB-D582-0A28-F750E49043B0}"/>
              </a:ext>
            </a:extLst>
          </p:cNvPr>
          <p:cNvSpPr/>
          <p:nvPr/>
        </p:nvSpPr>
        <p:spPr>
          <a:xfrm>
            <a:off x="728870" y="2284620"/>
            <a:ext cx="6480313" cy="2280360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2C96E-27CF-12C5-0879-69E31A106B88}"/>
              </a:ext>
            </a:extLst>
          </p:cNvPr>
          <p:cNvSpPr txBox="1"/>
          <p:nvPr/>
        </p:nvSpPr>
        <p:spPr>
          <a:xfrm>
            <a:off x="589170" y="1443612"/>
            <a:ext cx="397596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dirty="0"/>
              <a:t>NAŠE ZÁSADA</a:t>
            </a:r>
          </a:p>
          <a:p>
            <a:r>
              <a:rPr lang="cs-CZ" sz="3600" dirty="0">
                <a:solidFill>
                  <a:srgbClr val="AD3248"/>
                </a:solidFill>
                <a:latin typeface="Aptos Black" panose="020F0502020204030204" pitchFamily="34" charset="0"/>
              </a:rPr>
              <a:t>FÉROVÝ PŘÍSTUP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474F2-E960-F5B9-6C6C-9BD6E129C67A}"/>
              </a:ext>
            </a:extLst>
          </p:cNvPr>
          <p:cNvSpPr txBox="1"/>
          <p:nvPr/>
        </p:nvSpPr>
        <p:spPr>
          <a:xfrm>
            <a:off x="861390" y="2720885"/>
            <a:ext cx="6142384" cy="184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Zakládáme si na férovém jednání</a:t>
            </a:r>
            <a:endParaRPr lang="cs-CZ" b="1" dirty="0">
              <a:latin typeface="Aptos Black" panose="020B0004020202020204" pitchFamily="34" charset="0"/>
            </a:endParaRP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Pokud PigMonitor nesplní vaše očekávání, můžete jeho používání, kdykoliv ukončit 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dirty="0">
                <a:latin typeface="Aptos" panose="020B0004020202020204" pitchFamily="34" charset="0"/>
              </a:rPr>
              <a:t>Naše cenová politika je jednoduchá a transparentní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700" b="1" dirty="0">
                <a:latin typeface="Aptos" panose="020B0004020202020204" pitchFamily="34" charset="0"/>
              </a:rPr>
              <a:t>Váš úspěch, je náš cíl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Picture 7" descr="A close-up of a handshake&#10;&#10;AI-generated content may be incorrect.">
            <a:extLst>
              <a:ext uri="{FF2B5EF4-FFF2-40B4-BE49-F238E27FC236}">
                <a16:creationId xmlns:a16="http://schemas.microsoft.com/office/drawing/2014/main" id="{0E57D669-46A6-8EA3-4A9D-C728B5273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32" y="1934233"/>
            <a:ext cx="3769698" cy="23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6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E7225-9839-1D63-A69E-CC8DB5114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8D9DEC5-9E75-81A3-7552-FAB58042BF98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E2BCA-B9D0-CC6D-608C-FFAAD761F254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EAE63D1B-CC0F-C66D-5416-BDB66BB3DC89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A black and pink logo&#10;&#10;AI-generated content may be incorrect.">
            <a:extLst>
              <a:ext uri="{FF2B5EF4-FFF2-40B4-BE49-F238E27FC236}">
                <a16:creationId xmlns:a16="http://schemas.microsoft.com/office/drawing/2014/main" id="{D2128848-74A1-4506-C82B-B381A93AF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69C86F-9CFF-56FC-DF48-2139A02D5523}"/>
              </a:ext>
            </a:extLst>
          </p:cNvPr>
          <p:cNvSpPr txBox="1"/>
          <p:nvPr/>
        </p:nvSpPr>
        <p:spPr>
          <a:xfrm>
            <a:off x="576855" y="344603"/>
            <a:ext cx="3699474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Oblasti podpory aplikace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0D4F0-232A-B67E-A87E-CCB73308D5D6}"/>
              </a:ext>
            </a:extLst>
          </p:cNvPr>
          <p:cNvSpPr/>
          <p:nvPr/>
        </p:nvSpPr>
        <p:spPr>
          <a:xfrm>
            <a:off x="728870" y="2284620"/>
            <a:ext cx="5440016" cy="2042216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0786B-CB93-E2F4-75C9-3DC7DEDA3BFB}"/>
              </a:ext>
            </a:extLst>
          </p:cNvPr>
          <p:cNvSpPr txBox="1"/>
          <p:nvPr/>
        </p:nvSpPr>
        <p:spPr>
          <a:xfrm>
            <a:off x="589170" y="1443612"/>
            <a:ext cx="465678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K</a:t>
            </a:r>
            <a:r>
              <a:rPr lang="cs-CZ" sz="3600" dirty="0"/>
              <a:t>OMPLETNÍ ŘÍZENÍ</a:t>
            </a:r>
            <a:br>
              <a:rPr lang="en-US" sz="3600" dirty="0">
                <a:solidFill>
                  <a:srgbClr val="AD3248"/>
                </a:solidFill>
                <a:latin typeface="Aptos Black" panose="020F0502020204030204" pitchFamily="34" charset="0"/>
              </a:rPr>
            </a:br>
            <a:r>
              <a:rPr lang="en-US" sz="3600" dirty="0">
                <a:solidFill>
                  <a:srgbClr val="AD3248"/>
                </a:solidFill>
                <a:latin typeface="Aptos Black" panose="020F0502020204030204" pitchFamily="34" charset="0"/>
              </a:rPr>
              <a:t>ODCHOV</a:t>
            </a:r>
            <a:r>
              <a:rPr lang="cs-CZ" sz="3600" dirty="0">
                <a:solidFill>
                  <a:srgbClr val="AD3248"/>
                </a:solidFill>
                <a:latin typeface="Aptos Black" panose="020F0502020204030204" pitchFamily="34" charset="0"/>
              </a:rPr>
              <a:t>U</a:t>
            </a:r>
            <a:r>
              <a:rPr lang="en-US" sz="3600" dirty="0">
                <a:solidFill>
                  <a:srgbClr val="AD3248"/>
                </a:solidFill>
                <a:latin typeface="Aptos Black" panose="020F0502020204030204" pitchFamily="34" charset="0"/>
              </a:rPr>
              <a:t> PRASNIC</a:t>
            </a:r>
            <a:r>
              <a:rPr lang="cs-CZ" sz="3600" dirty="0">
                <a:solidFill>
                  <a:srgbClr val="AD3248"/>
                </a:solidFill>
                <a:latin typeface="Aptos Black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E4569-D1BF-1F50-52BB-864ED18FEF41}"/>
              </a:ext>
            </a:extLst>
          </p:cNvPr>
          <p:cNvSpPr txBox="1"/>
          <p:nvPr/>
        </p:nvSpPr>
        <p:spPr>
          <a:xfrm>
            <a:off x="861390" y="2720885"/>
            <a:ext cx="501497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latin typeface="Aptos Black" panose="020B0004020202020204" pitchFamily="34" charset="0"/>
              </a:rPr>
              <a:t>průběžné hodnocení ekonomiky </a:t>
            </a:r>
            <a:r>
              <a:rPr lang="cs-CZ" sz="1600" dirty="0"/>
              <a:t>chovu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řízení kompletního reprodukčního cyklu prasnic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tisk karet, upozornění na očekávané porody, věkové složení stáda atd.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" name="Picture 1" descr="A pink pig with piglets&#10;&#10;AI-generated content may be incorrect.">
            <a:extLst>
              <a:ext uri="{FF2B5EF4-FFF2-40B4-BE49-F238E27FC236}">
                <a16:creationId xmlns:a16="http://schemas.microsoft.com/office/drawing/2014/main" id="{F3955899-FB42-A0F1-37CF-D91E0B74F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31" y="1443612"/>
            <a:ext cx="5440016" cy="36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078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CB1A-2401-BB31-4127-66F23C40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A9A1A9-BC95-A5A7-5934-4808B4377AF3}"/>
              </a:ext>
            </a:extLst>
          </p:cNvPr>
          <p:cNvSpPr/>
          <p:nvPr/>
        </p:nvSpPr>
        <p:spPr>
          <a:xfrm>
            <a:off x="5612297" y="2284620"/>
            <a:ext cx="5724732" cy="2042216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DCB3-3215-EAD9-6EC3-999F261354C5}"/>
              </a:ext>
            </a:extLst>
          </p:cNvPr>
          <p:cNvSpPr txBox="1"/>
          <p:nvPr/>
        </p:nvSpPr>
        <p:spPr>
          <a:xfrm>
            <a:off x="5472597" y="1443612"/>
            <a:ext cx="4387676" cy="1277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3700" dirty="0"/>
              <a:t>EVIDENCE</a:t>
            </a:r>
          </a:p>
          <a:p>
            <a:r>
              <a:rPr lang="cs-CZ" sz="4000" dirty="0">
                <a:solidFill>
                  <a:srgbClr val="AD3248"/>
                </a:solidFill>
                <a:latin typeface="Aptos Black" panose="020F0502020204030204" pitchFamily="34" charset="0"/>
              </a:rPr>
              <a:t>VÝKRMU PRASAT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D27ED-9778-815B-C08D-C0C62EE1F89E}"/>
              </a:ext>
            </a:extLst>
          </p:cNvPr>
          <p:cNvSpPr txBox="1"/>
          <p:nvPr/>
        </p:nvSpPr>
        <p:spPr>
          <a:xfrm>
            <a:off x="5744817" y="2720885"/>
            <a:ext cx="536050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Aptos Black" panose="020B0004020202020204" pitchFamily="34" charset="0"/>
              </a:rPr>
              <a:t>Průběžné hodnocení ekonomiky </a:t>
            </a:r>
            <a:r>
              <a:rPr lang="cs-CZ" dirty="0"/>
              <a:t>chovu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dirty="0"/>
              <a:t>Řízení kompletního reprodukčního cyklu prasnic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dirty="0"/>
              <a:t>Tisk karet, upozornění na očekávané porody, věkové složení stáda atd.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F9EFC4-89F2-EBE5-D2A2-A8C660023C36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1BB4489-9BF3-A0C4-5152-F23466B6A684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368765B2-D6D6-5AAC-C37A-63E8D6F7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53ADB2-6B22-B1C4-1B8F-0F28EC3CF3FE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AD5351-9D84-74A7-D563-66BCF4CF545B}"/>
              </a:ext>
            </a:extLst>
          </p:cNvPr>
          <p:cNvSpPr txBox="1"/>
          <p:nvPr/>
        </p:nvSpPr>
        <p:spPr>
          <a:xfrm>
            <a:off x="576855" y="344603"/>
            <a:ext cx="3907032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Oblasti řízení chovu prasat </a:t>
            </a:r>
          </a:p>
        </p:txBody>
      </p:sp>
      <p:pic>
        <p:nvPicPr>
          <p:cNvPr id="16" name="Picture 15" descr="A group of pink pigs&#10;&#10;AI-generated content may be incorrect.">
            <a:extLst>
              <a:ext uri="{FF2B5EF4-FFF2-40B4-BE49-F238E27FC236}">
                <a16:creationId xmlns:a16="http://schemas.microsoft.com/office/drawing/2014/main" id="{B5BCEAEE-7B07-91DD-8F05-D0539D3F1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6" y="1989301"/>
            <a:ext cx="4319097" cy="28793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FC74A7-1D83-F4BB-4714-C925FF5D460B}"/>
              </a:ext>
            </a:extLst>
          </p:cNvPr>
          <p:cNvSpPr/>
          <p:nvPr/>
        </p:nvSpPr>
        <p:spPr>
          <a:xfrm>
            <a:off x="687421" y="4215319"/>
            <a:ext cx="4124528" cy="99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36450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C937-B90B-3179-1D57-9F8EEDE88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E4B8F-DEE4-640C-A250-9BA8D250649D}"/>
              </a:ext>
            </a:extLst>
          </p:cNvPr>
          <p:cNvSpPr/>
          <p:nvPr/>
        </p:nvSpPr>
        <p:spPr>
          <a:xfrm>
            <a:off x="5612297" y="2284620"/>
            <a:ext cx="5724732" cy="2042216"/>
          </a:xfrm>
          <a:prstGeom prst="rect">
            <a:avLst/>
          </a:prstGeom>
          <a:noFill/>
          <a:ln>
            <a:solidFill>
              <a:srgbClr val="C614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F4BEC-86B2-94EF-A31D-47DFEBCE4601}"/>
              </a:ext>
            </a:extLst>
          </p:cNvPr>
          <p:cNvSpPr txBox="1"/>
          <p:nvPr/>
        </p:nvSpPr>
        <p:spPr>
          <a:xfrm>
            <a:off x="5472597" y="1443612"/>
            <a:ext cx="4964821" cy="1277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3700" dirty="0"/>
              <a:t>INTEGRACE S </a:t>
            </a:r>
          </a:p>
          <a:p>
            <a:r>
              <a:rPr lang="cs-CZ" sz="4000" dirty="0">
                <a:solidFill>
                  <a:srgbClr val="AD3248"/>
                </a:solidFill>
                <a:latin typeface="Aptos Black" panose="020F0502020204030204" pitchFamily="34" charset="0"/>
              </a:rPr>
              <a:t>REGISTREM PRASAT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E06E6-50FF-7951-56BB-6231D99873EB}"/>
              </a:ext>
            </a:extLst>
          </p:cNvPr>
          <p:cNvSpPr txBox="1"/>
          <p:nvPr/>
        </p:nvSpPr>
        <p:spPr>
          <a:xfrm>
            <a:off x="5744817" y="2720885"/>
            <a:ext cx="536050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Aptos Black" panose="020B0004020202020204" pitchFamily="34" charset="0"/>
              </a:rPr>
              <a:t>Průběžné hodnocení ekonomiky </a:t>
            </a:r>
            <a:r>
              <a:rPr lang="cs-CZ" dirty="0"/>
              <a:t>chovu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dirty="0"/>
              <a:t>Řízení kompletního reprodukčního cyklu prasnic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cs-CZ" dirty="0"/>
              <a:t>Tisk karet, upozornění na očekávané porody, věkové složení stáda atd.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E5F2E-7D19-C0BD-FE9D-CDDD530A0E31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416EB095-2D7C-468A-B91E-06D396C11BDA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6D59D5B6-54FF-03AA-94D8-CABF2B6F6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25068F-8005-E072-7C01-C4E3FC200C96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0BE4C-99D4-9387-8548-36BD775536CE}"/>
              </a:ext>
            </a:extLst>
          </p:cNvPr>
          <p:cNvSpPr txBox="1"/>
          <p:nvPr/>
        </p:nvSpPr>
        <p:spPr>
          <a:xfrm>
            <a:off x="576855" y="344603"/>
            <a:ext cx="3907032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Oblasti řízení chovu prasat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3F3F3-7651-E170-DCB5-23872CA5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50" y="1469202"/>
            <a:ext cx="3075903" cy="325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5228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DBF928-D9C6-2B41-D718-69018395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F292B1-D054-9B5B-A55B-ADFCF5E27283}"/>
              </a:ext>
            </a:extLst>
          </p:cNvPr>
          <p:cNvSpPr txBox="1"/>
          <p:nvPr/>
        </p:nvSpPr>
        <p:spPr>
          <a:xfrm>
            <a:off x="617196" y="1071931"/>
            <a:ext cx="3953811" cy="304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fontAlgn="auto">
              <a:spcAft>
                <a:spcPts val="0"/>
              </a:spcAft>
              <a:defRPr/>
            </a:pPr>
            <a:r>
              <a:rPr lang="cs-CZ" sz="2000" b="1" dirty="0">
                <a:latin typeface="Aptos Black" panose="020B0004020202020204" pitchFamily="34" charset="0"/>
              </a:rPr>
              <a:t>VYHODNOCENÍ OPRASENÍ</a:t>
            </a:r>
            <a:endParaRPr lang="en-US" sz="2000" b="1" dirty="0">
              <a:latin typeface="Aptos Black" panose="020B0004020202020204" pitchFamily="34" charset="0"/>
            </a:endParaRP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Zobrazuje předpokládané procento oprasení</a:t>
            </a:r>
          </a:p>
          <a:p>
            <a:pPr marL="285750" indent="-285750" fontAlgn="auto">
              <a:lnSpc>
                <a:spcPts val="23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Aptos" panose="020B0004020202020204" pitchFamily="34" charset="0"/>
              </a:rPr>
              <a:t>V týdeních intervalech zobrazuje počty prasnic, které ztratili status březí prasnic, po kliknutí se rozbalí detail zvířat</a:t>
            </a:r>
            <a:endParaRPr lang="en-US" sz="1700" dirty="0"/>
          </a:p>
          <a:p>
            <a:pPr>
              <a:lnSpc>
                <a:spcPts val="2300"/>
              </a:lnSpc>
            </a:pPr>
            <a:endParaRPr lang="cs-CZ" sz="2000" dirty="0">
              <a:latin typeface="Aptos Black" panose="020B0004020202020204" pitchFamily="34" charset="0"/>
            </a:endParaRPr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74648E-7972-67C7-A849-9A4A199521B2}"/>
              </a:ext>
            </a:extLst>
          </p:cNvPr>
          <p:cNvSpPr/>
          <p:nvPr/>
        </p:nvSpPr>
        <p:spPr>
          <a:xfrm>
            <a:off x="0" y="6602506"/>
            <a:ext cx="12192000" cy="255492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7479CB81-AC34-A56A-AC75-EECB8C8833EE}"/>
              </a:ext>
            </a:extLst>
          </p:cNvPr>
          <p:cNvSpPr/>
          <p:nvPr/>
        </p:nvSpPr>
        <p:spPr>
          <a:xfrm>
            <a:off x="403411" y="6503794"/>
            <a:ext cx="1660711" cy="461782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A black and pink logo&#10;&#10;AI-generated content may be incorrect.">
            <a:extLst>
              <a:ext uri="{FF2B5EF4-FFF2-40B4-BE49-F238E27FC236}">
                <a16:creationId xmlns:a16="http://schemas.microsoft.com/office/drawing/2014/main" id="{E11DB040-E205-C94E-6905-E04F17A97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5" y="6334852"/>
            <a:ext cx="1426758" cy="532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92EF74-29F7-4233-8713-BBF8458B51CC}"/>
              </a:ext>
            </a:extLst>
          </p:cNvPr>
          <p:cNvSpPr/>
          <p:nvPr/>
        </p:nvSpPr>
        <p:spPr>
          <a:xfrm flipV="1">
            <a:off x="289112" y="594877"/>
            <a:ext cx="11497235" cy="45719"/>
          </a:xfrm>
          <a:prstGeom prst="rect">
            <a:avLst/>
          </a:prstGeom>
          <a:gradFill flip="none" rotWithShape="1">
            <a:gsLst>
              <a:gs pos="0">
                <a:srgbClr val="AD3248">
                  <a:shade val="30000"/>
                  <a:satMod val="115000"/>
                </a:srgbClr>
              </a:gs>
              <a:gs pos="34000">
                <a:srgbClr val="AD3248">
                  <a:shade val="67500"/>
                  <a:satMod val="115000"/>
                </a:srgbClr>
              </a:gs>
              <a:gs pos="100000">
                <a:srgbClr val="AD3248">
                  <a:shade val="100000"/>
                  <a:satMod val="115000"/>
                  <a:lumMod val="87000"/>
                  <a:lumOff val="13000"/>
                  <a:alpha val="3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F7EC8-F51A-DEDA-CEFE-8D62A029037C}"/>
              </a:ext>
            </a:extLst>
          </p:cNvPr>
          <p:cNvSpPr txBox="1"/>
          <p:nvPr/>
        </p:nvSpPr>
        <p:spPr>
          <a:xfrm>
            <a:off x="576855" y="344603"/>
            <a:ext cx="3861635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500" dirty="0"/>
              <a:t>Ukázky sestav a formulářů 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DC3476-1F27-0976-84C1-FCB3ED42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14" y="892677"/>
            <a:ext cx="5509890" cy="50022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905342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381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Black</vt:lpstr>
      <vt:lpstr>Aptos Display</vt:lpstr>
      <vt:lpstr>Arial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Pavel Soukup</dc:creator>
  <cp:lastModifiedBy>Pavel Soukup</cp:lastModifiedBy>
  <cp:revision>9</cp:revision>
  <dcterms:created xsi:type="dcterms:W3CDTF">2025-12-03T08:09:39Z</dcterms:created>
  <dcterms:modified xsi:type="dcterms:W3CDTF">2025-12-10T17:30:00Z</dcterms:modified>
</cp:coreProperties>
</file>